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2"/>
  </p:notesMasterIdLst>
  <p:sldIdLst>
    <p:sldId id="256" r:id="rId2"/>
    <p:sldId id="257" r:id="rId3"/>
    <p:sldId id="277" r:id="rId4"/>
    <p:sldId id="278" r:id="rId5"/>
    <p:sldId id="259" r:id="rId6"/>
    <p:sldId id="261" r:id="rId7"/>
    <p:sldId id="267" r:id="rId8"/>
    <p:sldId id="269" r:id="rId9"/>
    <p:sldId id="262" r:id="rId10"/>
    <p:sldId id="263" r:id="rId11"/>
    <p:sldId id="264" r:id="rId12"/>
    <p:sldId id="265" r:id="rId13"/>
    <p:sldId id="266" r:id="rId14"/>
    <p:sldId id="258" r:id="rId15"/>
    <p:sldId id="275" r:id="rId16"/>
    <p:sldId id="270" r:id="rId17"/>
    <p:sldId id="271" r:id="rId18"/>
    <p:sldId id="272" r:id="rId19"/>
    <p:sldId id="274"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278"/>
            <p14:sldId id="259"/>
            <p14:sldId id="261"/>
          </p14:sldIdLst>
        </p14:section>
        <p14:section name="Copilot" id="{40151815-C559-4D15-81D7-84F2DFD1C6C5}">
          <p14:sldIdLst>
            <p14:sldId id="267"/>
            <p14:sldId id="269"/>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65"/>
    <p:restoredTop sz="94681"/>
  </p:normalViewPr>
  <p:slideViewPr>
    <p:cSldViewPr snapToGrid="0">
      <p:cViewPr varScale="1">
        <p:scale>
          <a:sx n="110" d="100"/>
          <a:sy n="110" d="100"/>
        </p:scale>
        <p:origin x="120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5</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6</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7</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8</a:t>
            </a:fld>
            <a:endParaRPr lang="en-US"/>
          </a:p>
        </p:txBody>
      </p:sp>
    </p:spTree>
    <p:extLst>
      <p:ext uri="{BB962C8B-B14F-4D97-AF65-F5344CB8AC3E}">
        <p14:creationId xmlns:p14="http://schemas.microsoft.com/office/powerpoint/2010/main" val="320899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Tuesday, January 9,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Tuesday, January 9,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Tuesday, January 9,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Tuesday, January 9,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Tuesday, January 9,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Tuesday, January 9,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Tuesday, January 9,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Tuesday, January 9,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Tuesday, January 9,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Tuesday, January 9,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422899" y="3854831"/>
            <a:ext cx="5278995"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156182" y="3854830"/>
            <a:ext cx="4700133" cy="2156579"/>
          </a:xfrm>
        </p:spPr>
        <p:txBody>
          <a:bodyPr anchor="t">
            <a:normAutofit fontScale="92500" lnSpcReduction="20000"/>
          </a:bodyPr>
          <a:lstStyle/>
          <a:p>
            <a:pPr algn="l"/>
            <a:r>
              <a:rPr lang="en-US" sz="3000" b="1" dirty="0"/>
              <a:t>Presented by:</a:t>
            </a:r>
          </a:p>
          <a:p>
            <a:pPr algn="l"/>
            <a:r>
              <a:rPr lang="en-US" sz="2200" dirty="0"/>
              <a:t>John Dohoney, Jr.</a:t>
            </a:r>
          </a:p>
          <a:p>
            <a:pPr algn="l"/>
            <a:r>
              <a:rPr lang="en-US" sz="2200" dirty="0"/>
              <a:t>Alexandra Deany</a:t>
            </a:r>
          </a:p>
          <a:p>
            <a:pPr algn="l"/>
            <a:r>
              <a:rPr lang="en-US" sz="2200" dirty="0"/>
              <a:t>Adam Lubenow</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10</a:t>
            </a:fld>
            <a:endParaRPr lang="en-US"/>
          </a:p>
        </p:txBody>
      </p:sp>
    </p:spTree>
    <p:extLst>
      <p:ext uri="{BB962C8B-B14F-4D97-AF65-F5344CB8AC3E}">
        <p14:creationId xmlns:p14="http://schemas.microsoft.com/office/powerpoint/2010/main" val="451138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11</a:t>
            </a:fld>
            <a:endParaRPr lang="en-US"/>
          </a:p>
        </p:txBody>
      </p:sp>
    </p:spTree>
    <p:extLst>
      <p:ext uri="{BB962C8B-B14F-4D97-AF65-F5344CB8AC3E}">
        <p14:creationId xmlns:p14="http://schemas.microsoft.com/office/powerpoint/2010/main" val="2490968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spTree>
    <p:extLst>
      <p:ext uri="{BB962C8B-B14F-4D97-AF65-F5344CB8AC3E}">
        <p14:creationId xmlns:p14="http://schemas.microsoft.com/office/powerpoint/2010/main" val="231380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14</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15</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16</a:t>
            </a:fld>
            <a:endParaRPr lang="en-US"/>
          </a:p>
        </p:txBody>
      </p:sp>
    </p:spTree>
    <p:extLst>
      <p:ext uri="{BB962C8B-B14F-4D97-AF65-F5344CB8AC3E}">
        <p14:creationId xmlns:p14="http://schemas.microsoft.com/office/powerpoint/2010/main" val="1601495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17</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18</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19</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Labs</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9,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1027611"/>
            <a:ext cx="9400676" cy="4990011"/>
          </a:xfrm>
        </p:spPr>
        <p:txBody>
          <a:bodyPr anchor="t">
            <a:normAutofit fontScale="85000" lnSpcReduction="20000"/>
          </a:bodyPr>
          <a:lstStyle/>
          <a:p>
            <a:pPr marL="0" indent="0">
              <a:buNone/>
            </a:pPr>
            <a:r>
              <a:rPr lang="en-US" sz="2800" b="1" dirty="0">
                <a:solidFill>
                  <a:schemeClr val="tx1"/>
                </a:solidFill>
              </a:rPr>
              <a:t>January 17 - Day</a:t>
            </a:r>
            <a:r>
              <a:rPr lang="en-US" sz="2800" dirty="0">
                <a:solidFill>
                  <a:schemeClr val="tx1"/>
                </a:solidFill>
              </a:rPr>
              <a:t> 1</a:t>
            </a:r>
          </a:p>
          <a:p>
            <a:pPr marL="0" indent="0">
              <a:buNone/>
            </a:pPr>
            <a:r>
              <a:rPr lang="en-US" sz="1800" dirty="0">
                <a:solidFill>
                  <a:schemeClr val="tx1"/>
                </a:solidFill>
              </a:rPr>
              <a:t>8am - Hello and Introductions, preliminary questions</a:t>
            </a:r>
          </a:p>
          <a:p>
            <a:pPr marL="0" indent="0">
              <a:buNone/>
            </a:pPr>
            <a:r>
              <a:rPr lang="en-US" sz="1800" dirty="0">
                <a:solidFill>
                  <a:schemeClr val="tx1"/>
                </a:solidFill>
              </a:rPr>
              <a:t>8:30 am - CoPilot </a:t>
            </a:r>
            <a:r>
              <a:rPr lang="en-US" sz="1800" dirty="0" err="1">
                <a:solidFill>
                  <a:schemeClr val="tx1"/>
                </a:solidFill>
              </a:rPr>
              <a:t>Preso</a:t>
            </a:r>
            <a:r>
              <a:rPr lang="en-US" sz="1800" dirty="0">
                <a:solidFill>
                  <a:schemeClr val="tx1"/>
                </a:solidFill>
              </a:rPr>
              <a:t>, Prompting and DALL-E Prompting Exercise</a:t>
            </a:r>
          </a:p>
          <a:p>
            <a:pPr marL="0" indent="0">
              <a:buNone/>
            </a:pPr>
            <a:r>
              <a:rPr lang="en-US" sz="1800" dirty="0">
                <a:solidFill>
                  <a:schemeClr val="tx1"/>
                </a:solidFill>
              </a:rPr>
              <a:t>9:15 am - 9:30 Coffee/Bio Break</a:t>
            </a:r>
          </a:p>
          <a:p>
            <a:pPr marL="0" indent="0">
              <a:buNone/>
            </a:pPr>
            <a:r>
              <a:rPr lang="en-US" sz="1800" dirty="0">
                <a:solidFill>
                  <a:schemeClr val="tx1"/>
                </a:solidFill>
              </a:rPr>
              <a:t>9:30 am VSC/</a:t>
            </a:r>
            <a:r>
              <a:rPr lang="en-US" sz="1800" dirty="0" err="1">
                <a:solidFill>
                  <a:schemeClr val="tx1"/>
                </a:solidFill>
              </a:rPr>
              <a:t>CodeSpaces</a:t>
            </a:r>
            <a:r>
              <a:rPr lang="en-US" sz="1800" dirty="0">
                <a:solidFill>
                  <a:schemeClr val="tx1"/>
                </a:solidFill>
              </a:rPr>
              <a:t> Lab</a:t>
            </a:r>
          </a:p>
          <a:p>
            <a:pPr marL="0" indent="0">
              <a:buNone/>
            </a:pPr>
            <a:r>
              <a:rPr lang="en-US" sz="1800" dirty="0">
                <a:solidFill>
                  <a:schemeClr val="tx1"/>
                </a:solidFill>
              </a:rPr>
              <a:t>10:15 am Dot Net/Angular Lab                                            -- Python Flask/</a:t>
            </a:r>
            <a:r>
              <a:rPr lang="en-US" sz="1800" dirty="0" err="1">
                <a:solidFill>
                  <a:schemeClr val="tx1"/>
                </a:solidFill>
              </a:rPr>
              <a:t>Steamlit</a:t>
            </a:r>
            <a:r>
              <a:rPr lang="en-US" sz="1800" dirty="0">
                <a:solidFill>
                  <a:schemeClr val="tx1"/>
                </a:solidFill>
              </a:rPr>
              <a:t> Lab</a:t>
            </a:r>
          </a:p>
          <a:p>
            <a:pPr marL="0" indent="0">
              <a:buNone/>
            </a:pPr>
            <a:r>
              <a:rPr lang="en-US" sz="1800" dirty="0">
                <a:solidFill>
                  <a:schemeClr val="tx1"/>
                </a:solidFill>
              </a:rPr>
              <a:t>11:45 - 12:00pm Coffee/Bio Break</a:t>
            </a:r>
          </a:p>
          <a:p>
            <a:pPr marL="0" indent="0">
              <a:buNone/>
            </a:pPr>
            <a:r>
              <a:rPr lang="en-US" sz="1800" dirty="0">
                <a:solidFill>
                  <a:schemeClr val="tx1"/>
                </a:solidFill>
              </a:rPr>
              <a:t>12:00 - 1:00 Postman/Newman API testing of DOTNET and Flask API              </a:t>
            </a:r>
          </a:p>
          <a:p>
            <a:pPr marL="457200" lvl="1" indent="0">
              <a:buNone/>
            </a:pPr>
            <a:r>
              <a:rPr lang="en-US" sz="1600" dirty="0">
                <a:solidFill>
                  <a:schemeClr val="tx1"/>
                </a:solidFill>
              </a:rPr>
              <a:t>Open API/Swagger Lab Assuming a working Lunch - Salads/Sandwiches while we work</a:t>
            </a:r>
          </a:p>
          <a:p>
            <a:pPr marL="0" indent="0">
              <a:buNone/>
            </a:pPr>
            <a:r>
              <a:rPr lang="en-US" sz="1800" dirty="0">
                <a:solidFill>
                  <a:schemeClr val="tx1"/>
                </a:solidFill>
              </a:rPr>
              <a:t>1:30 - 3:30pm  ARM Lab                                                       -- Python ML Lab          </a:t>
            </a:r>
          </a:p>
          <a:p>
            <a:pPr marL="0" indent="0">
              <a:buNone/>
            </a:pPr>
            <a:r>
              <a:rPr lang="en-US" sz="1800" dirty="0">
                <a:solidFill>
                  <a:schemeClr val="tx1"/>
                </a:solidFill>
              </a:rPr>
              <a:t>       Unit Testing - Jasmine (JS)                       </a:t>
            </a:r>
          </a:p>
          <a:p>
            <a:pPr marL="0" indent="0">
              <a:buNone/>
            </a:pPr>
            <a:r>
              <a:rPr lang="en-US" sz="1800" dirty="0">
                <a:solidFill>
                  <a:schemeClr val="tx1"/>
                </a:solidFill>
              </a:rPr>
              <a:t>     - Dot Net  Azure Cognitive Services Lab (C#)             -- Azure Cognitive Services Lab (Python)         </a:t>
            </a:r>
          </a:p>
          <a:p>
            <a:pPr marL="0" indent="0">
              <a:buNone/>
            </a:pPr>
            <a:r>
              <a:rPr lang="en-US" sz="1800" dirty="0">
                <a:solidFill>
                  <a:schemeClr val="tx1"/>
                </a:solidFill>
              </a:rPr>
              <a:t>       JetBrains Installation Lab (IntelliJ)                               -- PyCharm Installation Lab</a:t>
            </a:r>
          </a:p>
          <a:p>
            <a:pPr marL="0" indent="0">
              <a:buNone/>
            </a:pPr>
            <a:r>
              <a:rPr lang="en-US" sz="1800" dirty="0">
                <a:solidFill>
                  <a:schemeClr val="tx1"/>
                </a:solidFill>
              </a:rPr>
              <a:t>3:30 - 4pm Break / Brainstorming session for Next Days Lab Objectives</a:t>
            </a:r>
          </a:p>
          <a:p>
            <a:pPr marL="0" indent="0">
              <a:buNone/>
            </a:pPr>
            <a:r>
              <a:rPr lang="en-US" sz="1800" dirty="0">
                <a:solidFill>
                  <a:schemeClr val="tx1"/>
                </a:solidFill>
              </a:rPr>
              <a:t>4pm Adjourn official Class</a:t>
            </a:r>
          </a:p>
          <a:p>
            <a:pPr marL="0" indent="0">
              <a:buNone/>
            </a:pPr>
            <a:r>
              <a:rPr lang="en-US" sz="1800" dirty="0">
                <a:solidFill>
                  <a:schemeClr val="tx1"/>
                </a:solidFill>
              </a:rPr>
              <a:t>4pm - 5pm John and Alexandra will be hanging around for Q&amp;A/design talks</a:t>
            </a: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9,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7CA2C7-273D-EC31-F46A-59AB77349F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5BDEA4-D8C1-BFED-11EB-180A3F0E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EC43F33-57B7-FCCF-2CC6-2E04C6B6F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DE0EEE43-EE95-6972-6774-A3D82008F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0032F1BF-C026-1991-D8A5-2EE2F4C98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F82D51C-E1B7-19AD-2297-ACFBF882B227}"/>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4</a:t>
            </a:fld>
            <a:endParaRPr lang="en-US"/>
          </a:p>
        </p:txBody>
      </p:sp>
      <p:pic>
        <p:nvPicPr>
          <p:cNvPr id="9" name="Picture 8">
            <a:extLst>
              <a:ext uri="{FF2B5EF4-FFF2-40B4-BE49-F238E27FC236}">
                <a16:creationId xmlns:a16="http://schemas.microsoft.com/office/drawing/2014/main" id="{00561D55-B4CB-0342-EC33-76AD9C1CCC7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BB6ED3A3-D7EF-043D-DA0C-A71DC10479A8}"/>
              </a:ext>
            </a:extLst>
          </p:cNvPr>
          <p:cNvSpPr>
            <a:spLocks noGrp="1"/>
          </p:cNvSpPr>
          <p:nvPr>
            <p:ph idx="1"/>
          </p:nvPr>
        </p:nvSpPr>
        <p:spPr>
          <a:xfrm>
            <a:off x="2791324" y="1027611"/>
            <a:ext cx="9400676" cy="4990011"/>
          </a:xfrm>
        </p:spPr>
        <p:txBody>
          <a:bodyPr anchor="t">
            <a:normAutofit/>
          </a:bodyPr>
          <a:lstStyle/>
          <a:p>
            <a:pPr marL="0" indent="0">
              <a:buNone/>
            </a:pPr>
            <a:r>
              <a:rPr lang="en-US" b="1" dirty="0">
                <a:solidFill>
                  <a:schemeClr val="tx1"/>
                </a:solidFill>
              </a:rPr>
              <a:t>January 18 - Day 2</a:t>
            </a:r>
          </a:p>
          <a:p>
            <a:pPr marL="0" indent="0">
              <a:buNone/>
            </a:pPr>
            <a:r>
              <a:rPr lang="en-US" sz="1800" dirty="0">
                <a:solidFill>
                  <a:schemeClr val="tx1"/>
                </a:solidFill>
              </a:rPr>
              <a:t>8am - 8:30 Questions from previous Day</a:t>
            </a:r>
          </a:p>
          <a:p>
            <a:pPr marL="0" indent="0">
              <a:buNone/>
            </a:pPr>
            <a:r>
              <a:rPr lang="en-US" sz="1800" dirty="0">
                <a:solidFill>
                  <a:schemeClr val="tx1"/>
                </a:solidFill>
              </a:rPr>
              <a:t>8:30 - 9  Team Challenge from Optimal Blue Leadership</a:t>
            </a:r>
          </a:p>
          <a:p>
            <a:pPr marL="0" indent="0">
              <a:buNone/>
            </a:pPr>
            <a:r>
              <a:rPr lang="en-US" sz="1800" dirty="0">
                <a:solidFill>
                  <a:schemeClr val="tx1"/>
                </a:solidFill>
              </a:rPr>
              <a:t>9 - 9:15 Coffee/Bio Break</a:t>
            </a:r>
          </a:p>
          <a:p>
            <a:pPr marL="0" indent="0">
              <a:buNone/>
            </a:pPr>
            <a:r>
              <a:rPr lang="en-US" sz="1800" dirty="0">
                <a:solidFill>
                  <a:schemeClr val="tx1"/>
                </a:solidFill>
              </a:rPr>
              <a:t>9:15 - 1pm - Team Breakout and project -- perhaps uncompleted Labs</a:t>
            </a:r>
          </a:p>
          <a:p>
            <a:pPr marL="0" indent="0">
              <a:buNone/>
            </a:pPr>
            <a:r>
              <a:rPr lang="en-US" sz="1800" dirty="0">
                <a:solidFill>
                  <a:schemeClr val="tx1"/>
                </a:solidFill>
              </a:rPr>
              <a:t>1pm - 2pm Lunch and Wrap-up</a:t>
            </a:r>
          </a:p>
          <a:p>
            <a:pPr marL="0" indent="0">
              <a:buNone/>
            </a:pPr>
            <a:r>
              <a:rPr lang="en-US" sz="1800" dirty="0">
                <a:solidFill>
                  <a:schemeClr val="tx1"/>
                </a:solidFill>
              </a:rPr>
              <a:t>2-4pm  John and Alexandra will be hanging around for Q&amp;A/design talks</a:t>
            </a:r>
          </a:p>
        </p:txBody>
      </p:sp>
      <p:sp>
        <p:nvSpPr>
          <p:cNvPr id="4" name="Date Placeholder 3">
            <a:extLst>
              <a:ext uri="{FF2B5EF4-FFF2-40B4-BE49-F238E27FC236}">
                <a16:creationId xmlns:a16="http://schemas.microsoft.com/office/drawing/2014/main" id="{A4EF0049-640F-4CC0-1F86-9FF0A59053B5}"/>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9, 2024</a:t>
            </a:fld>
            <a:endParaRPr lang="en-US"/>
          </a:p>
        </p:txBody>
      </p:sp>
      <p:sp>
        <p:nvSpPr>
          <p:cNvPr id="5" name="Footer Placeholder 4">
            <a:extLst>
              <a:ext uri="{FF2B5EF4-FFF2-40B4-BE49-F238E27FC236}">
                <a16:creationId xmlns:a16="http://schemas.microsoft.com/office/drawing/2014/main" id="{628B387E-6148-BBA2-490B-6860234D3BDE}"/>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2E266DF4-A2B0-884B-BF86-92A9769E64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F23DDF-9D47-08AC-1653-3E9BCAED6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0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5</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6</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9,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9</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5056</TotalTime>
  <Words>2228</Words>
  <Application>Microsoft Office PowerPoint</Application>
  <PresentationFormat>Widescreen</PresentationFormat>
  <Paragraphs>179</Paragraphs>
  <Slides>20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-apple-system-font</vt:lpstr>
      <vt:lpstr>Aptos</vt:lpstr>
      <vt:lpstr>Arial</vt:lpstr>
      <vt:lpstr>Dante</vt:lpstr>
      <vt:lpstr>Dante (Headings)2</vt:lpstr>
      <vt:lpstr>Helvetica Neue Medium</vt:lpstr>
      <vt:lpstr>Raleway</vt:lpstr>
      <vt:lpstr>source-serif-pro</vt:lpstr>
      <vt:lpstr>Wingdings 2</vt:lpstr>
      <vt:lpstr>OffsetVTI</vt:lpstr>
      <vt:lpstr>Coding with Intelligence</vt:lpstr>
      <vt:lpstr>PowerPoint Presentation</vt:lpstr>
      <vt:lpstr>PowerPoint Presentation</vt:lpstr>
      <vt:lpstr>PowerPoint Presentation</vt:lpstr>
      <vt:lpstr>PowerPoint Presentation</vt:lpstr>
      <vt:lpstr>PowerPoint Presentation</vt:lpstr>
      <vt:lpstr>Tips for Using GitHub Copilot</vt:lpstr>
      <vt:lpstr>Collaborating with Copilot for Better Results</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12</cp:revision>
  <dcterms:created xsi:type="dcterms:W3CDTF">2023-10-31T21:50:37Z</dcterms:created>
  <dcterms:modified xsi:type="dcterms:W3CDTF">2024-01-09T19:18:45Z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